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42a385d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342a385d6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42a385d6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342a385d61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342a385d6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3342a385d61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342a385d61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342a385d61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342a385d61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3342a385d61_0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342a385d61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342a385d61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342a385d61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3342a385d61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fvX8gakOpU4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arfarehistorynetwork.com/article/wretched-misconduct-of-the-red-army/" TargetMode="External"/><Relationship Id="rId4" Type="http://schemas.openxmlformats.org/officeDocument/2006/relationships/hyperlink" Target="https://www.bbc.com/news/magazine-32529679" TargetMode="External"/><Relationship Id="rId5" Type="http://schemas.openxmlformats.org/officeDocument/2006/relationships/hyperlink" Target="https://daviscenter.fas.harvard.edu/insights/soviet-role-world-war-ii-realities-and-myths" TargetMode="External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" name="Google Shape;55;p1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6" name="Google Shape;56;p1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8" name="Google Shape;58;p1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9" name="Google Shape;59;p1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0" name="Google Shape;60;p1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1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2" name="Google Shape;62;p13"/>
          <p:cNvSpPr txBox="1"/>
          <p:nvPr/>
        </p:nvSpPr>
        <p:spPr>
          <a:xfrm>
            <a:off x="1276940" y="1648188"/>
            <a:ext cx="65901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RED ARMY IN GERMANY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 Topic 3</a:t>
            </a:r>
            <a:endParaRPr i="1" sz="1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3" name="Google Shape;63;p1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730200" y="1155763"/>
            <a:ext cx="76836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Hitler broke the Molotov-Ribbentrop Pact, a non-aggression pact between Hitler and Stalin, on July 31, 1941 when the Germans invaded the Soviet Union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Ideological struggle between fascism and communism 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brutality of the Red Army is documented not only in Germany, but also in other parts of eastern Europe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Red Army reached Germany, the wealth of the Germans was particularly appealing 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Soviets were used to scarcity as a result of forced collectivization of farms and the failed New Economic Plan (NEP)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State-run economy had failed to provide the basic necessities for the Soviet people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0" name="Google Shape;70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1" name="Google Shape;71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2" name="Google Shape;72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3" name="Google Shape;73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4" name="Google Shape;74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5" name="Google Shape;75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" name="Google Shape;76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7" name="Google Shape;77;p14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</a:t>
            </a:r>
            <a:endParaRPr sz="700"/>
          </a:p>
        </p:txBody>
      </p:sp>
      <p:grpSp>
        <p:nvGrpSpPr>
          <p:cNvPr id="78" name="Google Shape;78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9" name="Google Shape;79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0" name="Google Shape;80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" name="Google Shape;82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3" name="Google Shape;83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/>
        </p:nvSpPr>
        <p:spPr>
          <a:xfrm>
            <a:off x="398725" y="1143200"/>
            <a:ext cx="8312100" cy="3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 the Soviets moved west, hundreds of thousands of Germans fled to escape the violence of the Red Army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Those who did not flee were often forced to wear marks of identification and were thrown into labor camps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Massive looting occurred when Red Army reached Germany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Soviet government sanctioned the collection of “trophy goods” by its troops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Soviet soldiers raped German women in mass numbers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Historians estimate approximately 2,000,000 German women were raped after the defeat of Hitler’s armies in spring 1945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Soviet documents show evidence of German women killing themselves and their children to avoid the horrors of the Red Army’s invasion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0" name="Google Shape;90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1" name="Google Shape;91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2" name="Google Shape;92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3" name="Google Shape;93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4" name="Google Shape;94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5" name="Google Shape;95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" name="Google Shape;96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7" name="Google Shape;97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8" name="Google Shape;98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2" name="Google Shape;102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3" name="Google Shape;103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RED ARMY BRUTALITY</a:t>
            </a:r>
            <a:endParaRPr sz="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9" name="Google Shape;10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0" name="Google Shape;11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1" name="Google Shape;11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2" name="Google Shape;11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3" name="Google Shape;11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14" name="Google Shape;11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5" name="Google Shape;11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6" name="Google Shape;116;p16"/>
          <p:cNvSpPr txBox="1"/>
          <p:nvPr/>
        </p:nvSpPr>
        <p:spPr>
          <a:xfrm>
            <a:off x="1276990" y="1182688"/>
            <a:ext cx="6590100" cy="27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““We are taking revenge for everything, and our revenge is just. Fire for fire, blood for blood, death for death.”</a:t>
            </a:r>
            <a:endParaRPr b="1" sz="39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-Russian Soldier in a letter home, 1945</a:t>
            </a:r>
            <a:endParaRPr b="1" sz="2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17" name="Google Shape;11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18" name="Google Shape;11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2" name="Google Shape;122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/>
        </p:nvSpPr>
        <p:spPr>
          <a:xfrm>
            <a:off x="286075" y="1295600"/>
            <a:ext cx="52281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April-May 1945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Stalin wanted to take the city before the US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Sent 2.5 million Red Army troops, as well as massive numbers of tanks, artillery, and aircraft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By April 21, Red Army was in the suburbs of Berlin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 estimated 100,000 women in Berlin alone were raped by the Soviets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Hitler killed himself on April 30, 1945 and the German Reichstag fell on May 2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9" name="Google Shape;129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0" name="Google Shape;13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1" name="Google Shape;13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2" name="Google Shape;13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3" name="Google Shape;133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4" name="Google Shape;13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5" name="Google Shape;13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6" name="Google Shape;136;p17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BATTLE FOR BERLIN</a:t>
            </a:r>
            <a:endParaRPr sz="700"/>
          </a:p>
        </p:txBody>
      </p:sp>
      <p:grpSp>
        <p:nvGrpSpPr>
          <p:cNvPr id="137" name="Google Shape;137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8" name="Google Shape;138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39" name="Google Shape;139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1" name="Google Shape;141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2" name="Google Shape;142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43" name="Google Shape;14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4175" y="1195674"/>
            <a:ext cx="3330777" cy="240372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7"/>
          <p:cNvSpPr txBox="1"/>
          <p:nvPr/>
        </p:nvSpPr>
        <p:spPr>
          <a:xfrm>
            <a:off x="5438100" y="3640175"/>
            <a:ext cx="3488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Yevgeny Khaldei, “Raising a flag over the Reichstag,” May 2, 1945. Public Domain.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"/>
          <p:cNvSpPr txBox="1"/>
          <p:nvPr/>
        </p:nvSpPr>
        <p:spPr>
          <a:xfrm>
            <a:off x="895670" y="1447990"/>
            <a:ext cx="73527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Watch this video with the testimony of German woman who was raped in the aftermath of WWII during Soviet occupation of Berlin and answer the questions on your worksheet.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Lisa Slater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1" name="Google Shape;151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2" name="Google Shape;152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3" name="Google Shape;153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4" name="Google Shape;154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" name="Google Shape;155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6" name="Google Shape;156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7" name="Google Shape;157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8" name="Google Shape;158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TESTIMONY</a:t>
            </a:r>
            <a:endParaRPr sz="700"/>
          </a:p>
        </p:txBody>
      </p:sp>
      <p:grpSp>
        <p:nvGrpSpPr>
          <p:cNvPr id="159" name="Google Shape;159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0" name="Google Shape;160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1" name="Google Shape;161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3" name="Google Shape;163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4" name="Google Shape;164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/>
          <p:nvPr/>
        </p:nvSpPr>
        <p:spPr>
          <a:xfrm>
            <a:off x="977302" y="1463550"/>
            <a:ext cx="7189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Visit the following websites for additional research: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 Wretched Misconduct of the Red Army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The Rape of Berlin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The Soviet Role in World War II: Realities and Myths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0" name="Google Shape;170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1" name="Google Shape;171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2" name="Google Shape;172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3" name="Google Shape;173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4" name="Google Shape;174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5" name="Google Shape;175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6" name="Google Shape;176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7" name="Google Shape;177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8" name="Google Shape;178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9" name="Google Shape;179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0" name="Google Shape;180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2" name="Google Shape;182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3" name="Google Shape;183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4" name="Google Shape;184;p19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ADDITIONAL RESOURCES</a:t>
            </a:r>
            <a:endParaRPr sz="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